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60" r:id="rId4"/>
    <p:sldId id="266" r:id="rId5"/>
    <p:sldId id="271" r:id="rId6"/>
    <p:sldId id="261" r:id="rId7"/>
    <p:sldId id="262" r:id="rId8"/>
    <p:sldId id="272" r:id="rId9"/>
    <p:sldId id="264" r:id="rId10"/>
    <p:sldId id="274" r:id="rId11"/>
    <p:sldId id="265" r:id="rId12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185"/>
    <a:srgbClr val="FFEA00"/>
    <a:srgbClr val="DEC900"/>
    <a:srgbClr val="FFE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84" autoAdjust="0"/>
  </p:normalViewPr>
  <p:slideViewPr>
    <p:cSldViewPr snapToGrid="0" snapToObjects="1">
      <p:cViewPr varScale="1">
        <p:scale>
          <a:sx n="100" d="100"/>
          <a:sy n="100" d="100"/>
        </p:scale>
        <p:origin x="7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4C420-718F-48CB-BD08-89C8DF6C1132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C3554-3197-4FD9-82FC-402F2A79A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3554-3197-4FD9-82FC-402F2A79A5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0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E0D6-9A39-FF4C-B4C3-D2FF2C2D2A52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6C22-A10A-4142-81B9-CD888D189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F6C6-AC4E-E94A-B48A-3FC7E2B88435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CE02-54F7-0348-8DC2-DC4A98D5E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3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5429-1D0A-9A42-8C6A-CAF8BCF1ED9D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0A19-404D-AB41-88F6-704C47AB7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2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B890-0F3F-604B-8244-1E970749D697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884B-B5EC-EF4F-BA4C-456509473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9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1A0D-4FAA-BF49-BEE3-68A286E6215B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03DC-8625-3049-A620-BECAFF656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0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25E4-225A-6945-9A5D-79E4BDB69652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6CE0-9932-3E42-B063-C75655F07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EFB7-1495-504F-83EB-44AB585B6826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039E-7CCD-1943-97D0-3EB32B285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83CD-8F7B-6443-AB5A-B3B265AB8694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3228-5614-8B45-8C53-DD96B2E0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0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DE4B-6C8B-544C-869D-09A86FC13C46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B517-F7D0-134A-84BB-9D20B758F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0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BD7C-5FC0-F547-A3C3-34D7AB1E6B04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0468-9147-7949-BA09-2E0F128BA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9447-76A1-E843-BADE-400F7733A708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6E99-751E-DE44-8ADA-C5785D82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6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58C78F-07D6-3043-983A-8EE72A34E66B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07D06D-0FEE-0A44-A408-2E5ADA9EE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franshiza@belo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Вера\Desktop\photo-1441063534335-1e3579f1062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0"/>
            <a:ext cx="9304338" cy="770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Название 1"/>
          <p:cNvSpPr>
            <a:spLocks noGrp="1"/>
          </p:cNvSpPr>
          <p:nvPr>
            <p:ph type="ctrTitle"/>
          </p:nvPr>
        </p:nvSpPr>
        <p:spPr>
          <a:xfrm>
            <a:off x="0" y="5029200"/>
            <a:ext cx="8975725" cy="2287588"/>
          </a:xfrm>
        </p:spPr>
        <p:txBody>
          <a:bodyPr/>
          <a:lstStyle/>
          <a:p>
            <a:r>
              <a:rPr kumimoji="0" lang="ru-RU" dirty="0">
                <a:solidFill>
                  <a:schemeClr val="bg1"/>
                </a:solidFill>
                <a:latin typeface="Open Sans" charset="0"/>
                <a:cs typeface="Open Sans" charset="0"/>
              </a:rPr>
              <a:t>СХАО «БЕЛОРЕЧЕНСКОЕ»</a:t>
            </a:r>
            <a:br>
              <a:rPr kumimoji="0" lang="ru-RU" dirty="0">
                <a:solidFill>
                  <a:schemeClr val="bg1"/>
                </a:solidFill>
                <a:latin typeface="Open Sans" charset="0"/>
                <a:cs typeface="Open Sans" charset="0"/>
              </a:rPr>
            </a:br>
            <a:r>
              <a:rPr kumimoji="0" lang="ru-RU" dirty="0">
                <a:solidFill>
                  <a:schemeClr val="bg1"/>
                </a:solidFill>
                <a:latin typeface="Open Sans" charset="0"/>
                <a:cs typeface="Open Sans" charset="0"/>
              </a:rPr>
              <a:t>ФРАНШИЗА </a:t>
            </a:r>
            <a:br>
              <a:rPr kumimoji="0" lang="ru-RU" dirty="0">
                <a:solidFill>
                  <a:schemeClr val="bg1"/>
                </a:solidFill>
                <a:latin typeface="Open Sans" charset="0"/>
                <a:cs typeface="Open Sans" charset="0"/>
              </a:rPr>
            </a:br>
            <a:r>
              <a:rPr kumimoji="0" lang="ru-RU" dirty="0">
                <a:solidFill>
                  <a:schemeClr val="bg1"/>
                </a:solidFill>
                <a:latin typeface="Open Sans" charset="0"/>
                <a:cs typeface="Open Sans" charset="0"/>
              </a:rPr>
              <a:t>РОЗНИЧНОЙ ТОРГОВЛИ </a:t>
            </a:r>
            <a:br>
              <a:rPr kumimoji="0" lang="ru-RU" dirty="0">
                <a:solidFill>
                  <a:schemeClr val="bg1"/>
                </a:solidFill>
                <a:latin typeface="Open Sans" charset="0"/>
                <a:cs typeface="Open Sans" charset="0"/>
              </a:rPr>
            </a:br>
            <a:r>
              <a:rPr kumimoji="0" lang="ru-RU" dirty="0">
                <a:solidFill>
                  <a:schemeClr val="bg1"/>
                </a:solidFill>
                <a:latin typeface="Open Sans" charset="0"/>
                <a:cs typeface="Open Sans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09728-FC68-4509-BFA4-FE02846BBB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94" y="0"/>
            <a:ext cx="2066206" cy="1501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472" y="168392"/>
          <a:ext cx="8843057" cy="659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резентация" r:id="rId3" imgW="4570586" imgH="3427608" progId="PowerPoint.Show.12">
                  <p:embed/>
                </p:oleObj>
              </mc:Choice>
              <mc:Fallback>
                <p:oleObj name="Презентация" r:id="rId3" imgW="4570586" imgH="34276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72" y="168392"/>
                        <a:ext cx="8843057" cy="6596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4E3E3E-F6BA-455D-9969-BDB0150DDA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" y="92806"/>
            <a:ext cx="1871003" cy="1359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2279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39738" y="1008063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4000" b="1" dirty="0">
                <a:solidFill>
                  <a:schemeClr val="bg1">
                    <a:lumMod val="95000"/>
                  </a:schemeClr>
                </a:solidFill>
                <a:latin typeface="Open Sans"/>
                <a:ea typeface="+mj-ea"/>
                <a:cs typeface="Open Sans"/>
              </a:rPr>
              <a:t>Контактная информация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83179" y="3322638"/>
            <a:ext cx="4998775" cy="33881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Представитель по вопросам франшизы: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 err="1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Пухмахтеров</a:t>
            </a: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 Дмитрий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Тел: +7-952-6181-050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en-US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E-mail: </a:t>
            </a:r>
            <a:r>
              <a:rPr kumimoji="0" lang="en-US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  <a:hlinkClick r:id="rId2"/>
              </a:rPr>
              <a:t>franshiza@belor.ru</a:t>
            </a:r>
            <a:endParaRPr kumimoji="0" lang="ru-RU" sz="2000" dirty="0">
              <a:solidFill>
                <a:schemeClr val="bg1">
                  <a:lumMod val="95000"/>
                </a:schemeClr>
              </a:solidFill>
              <a:latin typeface="PT Sans"/>
              <a:cs typeface="PT San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kumimoji="0" lang="ru-RU" sz="2000" dirty="0">
              <a:solidFill>
                <a:schemeClr val="bg1">
                  <a:lumMod val="95000"/>
                </a:schemeClr>
              </a:solidFill>
              <a:latin typeface="PT Sans"/>
              <a:cs typeface="PT San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Контактное лицо в г. Иркутске: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 err="1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Подрядчикова</a:t>
            </a: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 Ксения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Тел: +7-914-932-82-66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kumimoji="0" lang="ru-RU" sz="2000" dirty="0">
              <a:solidFill>
                <a:schemeClr val="bg1">
                  <a:lumMod val="95000"/>
                </a:schemeClr>
              </a:solidFill>
              <a:latin typeface="PT Sans"/>
              <a:cs typeface="PT San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СХАО Белореченское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665 479, Россия, Иркутская обл.,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Усольский р-он,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 err="1" smtClean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р.п</a:t>
            </a:r>
            <a:r>
              <a:rPr kumimoji="0" lang="ru-RU" sz="2000" dirty="0">
                <a:solidFill>
                  <a:schemeClr val="bg1">
                    <a:lumMod val="95000"/>
                  </a:schemeClr>
                </a:solidFill>
                <a:latin typeface="PT Sans"/>
                <a:cs typeface="PT Sans"/>
              </a:rPr>
              <a:t>. Белореченский, а/я 147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39738" y="2332038"/>
            <a:ext cx="7562850" cy="16017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741613" y="2571750"/>
            <a:ext cx="3516312" cy="7508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58" name="Picture 5" descr="C:\Users\Вера\Desktop\eg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455738"/>
            <a:ext cx="6778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185"/>
            <a:ext cx="8229600" cy="1010152"/>
          </a:xfrm>
        </p:spPr>
        <p:txBody>
          <a:bodyPr/>
          <a:lstStyle/>
          <a:p>
            <a:pPr algn="l"/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Что такое франшиза?</a:t>
            </a:r>
            <a:endParaRPr lang="ru-RU" sz="36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235337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Франшиза, или франчайзинг – это модель ведения бизнеса, которая уже продумана, отработана и успешно функционирует. Она включает в себя стандарты внешнего и внутреннего вида торговой точки, ассортиментную линейку (товар), правила ведения торговли и пр.</a:t>
            </a:r>
          </a:p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Франшиза от СХАО «Белореченское» – это фирменный магазин под логотипом «</a:t>
            </a:r>
            <a:r>
              <a:rPr kumimoji="0"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Белоречье</a:t>
            </a: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в котором покупатель может приобрести ассортимент произведенной продукции предприятием. </a:t>
            </a:r>
          </a:p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 модель с</a:t>
            </a: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формирована на основании действующей торговой сети «</a:t>
            </a:r>
            <a:r>
              <a:rPr kumimoji="0"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Белоречье</a:t>
            </a: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с учетом ценовой, сбытовой, товарной политики и продвижения, а также с подкреплена гибким подходом к партнерам предприятия.</a:t>
            </a:r>
          </a:p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СХАО «</a:t>
            </a:r>
            <a:r>
              <a:rPr kumimoji="0"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Белоречеснкое</a:t>
            </a: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–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сельскохозяйственное предприятие в Иркутской области. На его долю приходится 35% произведенной продукции сельхозпредприятиями региона</a:t>
            </a:r>
            <a:r>
              <a:rPr lang="ru-RU" sz="2000" dirty="0">
                <a:solidFill>
                  <a:srgbClr val="0F3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231" y="6089423"/>
            <a:ext cx="57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ГОТОВАЯ МОДЕЛЬ БИЗНЕСА ОТ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 СХАО «БЕЛОРЕЧЕНСКОЕ»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807042-39B6-460E-AE25-7669B23E0F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94" y="0"/>
            <a:ext cx="2066206" cy="15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1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Вера\Desktop\e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49" y="2885750"/>
            <a:ext cx="18827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5600" y="383832"/>
            <a:ext cx="8229600" cy="1105181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Предложение от</a:t>
            </a:r>
            <a:b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</a:b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СХАО «Белореченское»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05993" y="3567080"/>
            <a:ext cx="1592685" cy="13731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      Опыт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Надежность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     Качество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044918" y="6097286"/>
            <a:ext cx="8190998" cy="7304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ПАРТНЕРСТВО С ВЕДУЩИМ ПРОИЗВОДИТЕЛЕМ 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НАТУРАЛЬНЫХ ПРОДУКТОВ ПИТАНИЯ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kumimoji="0"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-52"/>
              <a:ea typeface="PT Sans" pitchFamily="34" charset="-52"/>
              <a:cs typeface="PT San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40066" y="1859585"/>
            <a:ext cx="6765927" cy="40459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r>
              <a:rPr kumimoji="0"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itchFamily="34" charset="-52"/>
                <a:ea typeface="PT Sans" pitchFamily="34" charset="-52"/>
              </a:rPr>
              <a:t>СХАО «БЕЛОРЕЧЕНСКОЕ»:       </a:t>
            </a:r>
            <a:endParaRPr kumimoji="0"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itchFamily="34" charset="-52"/>
                <a:ea typeface="PT Sans" pitchFamily="34" charset="-52"/>
              </a:rPr>
              <a:t>   </a:t>
            </a:r>
            <a:r>
              <a:rPr kumimoji="0"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itchFamily="34" charset="-52"/>
                <a:ea typeface="PT Sans" pitchFamily="34" charset="-52"/>
              </a:rPr>
              <a:t>Это 25 оптово – розничных складов, 11 распределительных центров, 470 фирменных магазинов, в том числе номерные 132, партнеров-франчайзи – 388. География распространения:  Восточная Сибири и  Дальний Восток. </a:t>
            </a: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itchFamily="34" charset="-52"/>
                <a:ea typeface="PT Sans" pitchFamily="34" charset="-52"/>
              </a:rPr>
              <a:t>   Это развитая логистическая сеть из более чем 300 единиц автотранспорта, обеспечивающая оперативную доставку свежей продукции от производителя до торговой точки.</a:t>
            </a: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itchFamily="34" charset="-52"/>
                <a:ea typeface="PT Sans" pitchFamily="34" charset="-52"/>
              </a:rPr>
              <a:t>   Это стабильные объемы молочной и мясной продукции получаемой посредством 15 000 голов крупнорогатого скота, из них 6550 дойное стадо. </a:t>
            </a: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itchFamily="34" charset="-52"/>
                <a:ea typeface="PT Sans" pitchFamily="34" charset="-52"/>
              </a:rPr>
              <a:t>   Это всегда свежее и качественное яйцо от 1 800 000 кур-несушек.</a:t>
            </a: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itchFamily="34" charset="-52"/>
                <a:ea typeface="PT Sans" pitchFamily="34" charset="-52"/>
              </a:rPr>
              <a:t>   Это 65 тысяч гектар, собственных обрабатываемых земельных угодий и выращиваемые на них овощи и картофель.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kumimoji="0"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PT Sans"/>
              <a:cs typeface="PT San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BD90A0-8032-4652-A279-1DEE8186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94" y="0"/>
            <a:ext cx="2066206" cy="1501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98450" y="1270114"/>
            <a:ext cx="2224831" cy="23452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r>
              <a:rPr kumimoji="0"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ea typeface="+mn-ea"/>
                <a:cs typeface="PT Sans"/>
              </a:rPr>
              <a:t>ПТИЦА / ЯЙЦО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6</a:t>
            </a: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41 </a:t>
            </a:r>
            <a:r>
              <a:rPr kumimoji="0"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000</a:t>
            </a: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 </a:t>
            </a:r>
            <a:r>
              <a:rPr kumimoji="0"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000 </a:t>
            </a: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шт./год.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КУРИНОЕ ЯЙЦО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МЯСО ПТИЦЫ</a:t>
            </a:r>
            <a:endParaRPr kumimoji="0" lang="ru-RU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kumimoji="0" lang="ru-RU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kumimoji="0" lang="ru-RU" dirty="0"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135231" y="1243862"/>
            <a:ext cx="2446701" cy="23452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r>
              <a:rPr kumimoji="0"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МОЛОКО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51 тыс. тонн/год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МОЛОЧНЫЕ И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     КИСЛОМОЛОЧНЫЕ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      ПРОДУКТЫ</a:t>
            </a:r>
            <a:endParaRPr kumimoji="0" lang="ru-RU" sz="1600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303741" y="1270114"/>
            <a:ext cx="2594538" cy="18716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r>
              <a:rPr kumimoji="0"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МЯСО</a:t>
            </a:r>
            <a:endParaRPr kumimoji="0"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  <a:cs typeface="PT San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5 тыс. тонн/год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ПОЛУФАБРИКАТЫ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ФАРШ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КОЛБАСЫ</a:t>
            </a:r>
            <a:endParaRPr kumimoji="0"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kumimoji="0" lang="ru-RU" dirty="0"/>
          </a:p>
          <a:p>
            <a:pPr fontAlgn="auto"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298449" y="259808"/>
            <a:ext cx="7989023" cy="96230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Что производится </a:t>
            </a:r>
            <a:b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</a:b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и </a:t>
            </a:r>
            <a:r>
              <a:rPr kumimoji="0"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продается:</a:t>
            </a:r>
            <a:endParaRPr kumimoji="0"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+mj-ea"/>
              <a:cs typeface="Open Sans"/>
            </a:endParaRPr>
          </a:p>
        </p:txBody>
      </p:sp>
      <p:pic>
        <p:nvPicPr>
          <p:cNvPr id="16389" name="Изображение 3" descr="glitter-n-glue-diy-glitter-easter-egg-egg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" y="3764665"/>
            <a:ext cx="2720052" cy="204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5587" y="6089423"/>
            <a:ext cx="57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 ВЫСОКИЕ СТАНДАРТЫ ПРОИЗВОДСТВА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ИЗ СОБСТВЕННОГО СЫРЬЯ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6F80DC-08B6-4612-AE24-0413ECE087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69" y="-257339"/>
            <a:ext cx="2066206" cy="1501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513" y="3722474"/>
            <a:ext cx="2188029" cy="2151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23" y="3764664"/>
            <a:ext cx="2755006" cy="20400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471487" y="1348308"/>
            <a:ext cx="4638675" cy="22187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r>
              <a:rPr kumimoji="0" lang="ru-RU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ea typeface="+mn-ea"/>
                <a:cs typeface="PT Sans"/>
              </a:rPr>
              <a:t>ХЛЕБ И ХЛЕБОБУЛОЧНЫЕ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r>
              <a:rPr kumimoji="0" lang="ru-RU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ea typeface="+mn-ea"/>
                <a:cs typeface="PT Sans"/>
              </a:rPr>
              <a:t> ИЗДЕЛИЯ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endParaRPr kumimoji="0" lang="ru-RU" sz="2900" b="1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  <a:ea typeface="+mn-ea"/>
              <a:cs typeface="PT San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ХЛЕБ, БУЛОЧНЫЕ ИЗДЕЛИЯ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ПИРОГИ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КОНДИТЕРСКИЕ ИЗДЕЛИЯ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kumimoji="0" lang="ru-RU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kumimoji="0" lang="ru-RU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kumimoji="0" lang="ru-RU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kumimoji="0" lang="ru-RU" dirty="0"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1487" y="3810997"/>
            <a:ext cx="4379912" cy="21101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r>
              <a:rPr kumimoji="0"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КАРТОФЕЛЬ И ОВОЩИ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None/>
              <a:defRPr/>
            </a:pPr>
            <a:endParaRPr kumimoji="0"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  <a:cs typeface="PT San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КАРТОФЕЛЬ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ЛУК, МОРКОВЬ, СВЕКЛА, КАПУСТА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ГРИБЫ, ЯГОДЫ</a:t>
            </a:r>
            <a:endParaRPr kumimoji="0"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10162" y="2019299"/>
            <a:ext cx="36401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nb-NO" dirty="0">
                <a:solidFill>
                  <a:schemeClr val="bg1"/>
                </a:solidFill>
                <a:latin typeface="PT Sans"/>
                <a:ea typeface="+mn-ea"/>
                <a:cs typeface="PT Sans"/>
              </a:rPr>
              <a:t>600.000.000 </a:t>
            </a:r>
            <a:r>
              <a:rPr kumimoji="0" lang="ru-RU" dirty="0">
                <a:solidFill>
                  <a:schemeClr val="bg1"/>
                </a:solidFill>
                <a:latin typeface="PT Sans"/>
                <a:ea typeface="+mn-ea"/>
                <a:cs typeface="PT Sans"/>
              </a:rPr>
              <a:t>хлеба в год</a:t>
            </a:r>
            <a:endParaRPr kumimoji="0" lang="nb-NO" dirty="0">
              <a:solidFill>
                <a:schemeClr val="bg1"/>
              </a:solidFill>
              <a:latin typeface="PT Sans"/>
              <a:ea typeface="+mn-ea"/>
              <a:cs typeface="PT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</p:txBody>
      </p: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5264150" y="6138863"/>
            <a:ext cx="370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ru-RU" dirty="0">
                <a:solidFill>
                  <a:schemeClr val="bg1"/>
                </a:solidFill>
                <a:latin typeface="PT Sans" charset="0"/>
                <a:cs typeface="PT Sans" charset="0"/>
              </a:rPr>
              <a:t>29</a:t>
            </a:r>
            <a:r>
              <a:rPr kumimoji="0" lang="nb-NO" dirty="0">
                <a:solidFill>
                  <a:schemeClr val="bg1"/>
                </a:solidFill>
                <a:latin typeface="PT Sans" charset="0"/>
                <a:cs typeface="PT Sans" charset="0"/>
              </a:rPr>
              <a:t>.000.000 </a:t>
            </a:r>
            <a:r>
              <a:rPr kumimoji="0" lang="ru-RU" dirty="0">
                <a:solidFill>
                  <a:schemeClr val="bg1"/>
                </a:solidFill>
                <a:latin typeface="PT Sans" charset="0"/>
                <a:cs typeface="PT Sans" charset="0"/>
              </a:rPr>
              <a:t>кг овощей в год</a:t>
            </a:r>
            <a:r>
              <a:rPr kumimoji="0" lang="nb-NO" dirty="0">
                <a:solidFill>
                  <a:schemeClr val="bg1"/>
                </a:solidFill>
                <a:latin typeface="PT Sans" charset="0"/>
                <a:cs typeface="PT Sans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3511" y="6227923"/>
            <a:ext cx="57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ВЫРАЩЕНО В СИБИРИ!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298449" y="259808"/>
            <a:ext cx="7989023" cy="96230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Что производится </a:t>
            </a:r>
            <a:b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</a:b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и </a:t>
            </a:r>
            <a:r>
              <a:rPr kumimoji="0"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продается:</a:t>
            </a:r>
            <a:endParaRPr kumimoji="0"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+mj-ea"/>
              <a:cs typeface="Open Sans"/>
            </a:endParaRPr>
          </a:p>
        </p:txBody>
      </p:sp>
      <p:pic>
        <p:nvPicPr>
          <p:cNvPr id="10252" name="Picture 12" descr="http://st03.kakprosto.ru/tumb/680/images/article/2011/2/3/1_5254f389821ba5254f389821f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58" y="710090"/>
            <a:ext cx="3132912" cy="20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281744-2CCD-4F43-AA8E-0662F2EA69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94" y="0"/>
            <a:ext cx="2066206" cy="15012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717A0B-855E-4060-9891-962EDE6B09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23" y="3693199"/>
            <a:ext cx="4756528" cy="2254340"/>
          </a:xfrm>
          <a:prstGeom prst="rect">
            <a:avLst/>
          </a:prstGeom>
        </p:spPr>
      </p:pic>
      <p:pic>
        <p:nvPicPr>
          <p:cNvPr id="10256" name="Picture 16" descr="http://rnarov.pnzreg.ru/files/narovchat_pnzreg_ru/2015/sentyabr/foto_na_sayt/72809_6b03c114659755ab87e5f025dba48cc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63" y="2963579"/>
            <a:ext cx="2281374" cy="14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5023" y="228600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8063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Преимущества нашей франшизы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223" y="1284267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Минимальная стоимость входа в бизнес.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Помощь в развитии и постоянная поддержка: успешно работает около 300 торговых объектов.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Единые стандарты выкладки продукции, которые повышают уровень продаж.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Развитая логистическая сеть, обеспечивающая оперативную доставку свежей продукции от производителя до торговой точки. </a:t>
            </a: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Единый узнаваемый стиль и признание среди покупателей.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kumimoji="0"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511" y="6227923"/>
            <a:ext cx="57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ДОСТУПНО, ВЫГОДНО, НАДЕЖНО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7406C9-EC13-47E9-BA23-B232E74AFA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17" y="115973"/>
            <a:ext cx="2066206" cy="1501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4091" y="444863"/>
            <a:ext cx="8490030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Торговые точки: типы и требования к ним </a:t>
            </a:r>
            <a:b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</a:b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для работы во франшизе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521" y="3955607"/>
            <a:ext cx="8229600" cy="1980732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kumimoji="0"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Доступность для потенциальных покупателей: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Непосредственная близость к жилым массивам.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Активный проходящий трафик.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Визуальная заметность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kumimoji="0"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PT Sans"/>
              <a:ea typeface="+mn-ea"/>
              <a:cs typeface="PT San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35884"/>
              </p:ext>
            </p:extLst>
          </p:nvPr>
        </p:nvGraphicFramePr>
        <p:xfrm>
          <a:off x="960438" y="1718197"/>
          <a:ext cx="7049245" cy="20593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01"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Тип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800" baseline="0" dirty="0"/>
                        <a:t> A</a:t>
                      </a:r>
                      <a:endParaRPr lang="ru-RU" sz="1800" b="1" i="0" dirty="0">
                        <a:latin typeface="PT Sans"/>
                        <a:cs typeface="PT Sans"/>
                      </a:endParaRP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Тип </a:t>
                      </a:r>
                      <a:r>
                        <a:rPr lang="en-US" sz="1800" dirty="0"/>
                        <a:t>B</a:t>
                      </a:r>
                      <a:endParaRPr lang="ru-RU" sz="1800" b="1" i="0" dirty="0">
                        <a:latin typeface="PT Sans"/>
                        <a:cs typeface="PT Sans"/>
                      </a:endParaRP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Тип </a:t>
                      </a:r>
                      <a:r>
                        <a:rPr lang="en-US" sz="1800" dirty="0"/>
                        <a:t>C</a:t>
                      </a:r>
                      <a:endParaRPr lang="ru-RU" sz="1800" b="1" i="0" dirty="0">
                        <a:latin typeface="PT Sans"/>
                        <a:cs typeface="PT Sans"/>
                      </a:endParaRP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Тип </a:t>
                      </a:r>
                      <a:r>
                        <a:rPr lang="en-US" sz="1800" dirty="0"/>
                        <a:t>D</a:t>
                      </a:r>
                      <a:endParaRPr lang="ru-RU" sz="1800" b="1" i="0" dirty="0">
                        <a:latin typeface="PT Sans"/>
                        <a:cs typeface="PT Sans"/>
                      </a:endParaRPr>
                    </a:p>
                  </a:txBody>
                  <a:tcPr marL="91443" marR="91443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2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PT Sans"/>
                        </a:rPr>
                        <a:t>Площадь от 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100 </a:t>
                      </a:r>
                      <a:r>
                        <a:rPr lang="ru-RU" sz="1800" b="0" i="0" dirty="0" err="1">
                          <a:latin typeface="PT Sans"/>
                          <a:cs typeface="PT Sans"/>
                        </a:rPr>
                        <a:t>кв.м</a:t>
                      </a:r>
                      <a:r>
                        <a:rPr lang="ru-RU" sz="1800" b="0" i="0" dirty="0">
                          <a:latin typeface="PT Sans"/>
                          <a:cs typeface="PT Sans"/>
                        </a:rPr>
                        <a:t>.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30 </a:t>
                      </a:r>
                      <a:r>
                        <a:rPr lang="ru-RU" sz="1800" b="0" i="0" dirty="0" err="1">
                          <a:latin typeface="PT Sans"/>
                          <a:cs typeface="PT Sans"/>
                        </a:rPr>
                        <a:t>кв.м</a:t>
                      </a:r>
                      <a:r>
                        <a:rPr lang="ru-RU" sz="1800" b="0" i="0" dirty="0">
                          <a:latin typeface="PT Sans"/>
                          <a:cs typeface="PT Sans"/>
                        </a:rPr>
                        <a:t>.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8 </a:t>
                      </a:r>
                      <a:r>
                        <a:rPr lang="ru-RU" sz="1800" b="0" i="0" dirty="0" err="1">
                          <a:latin typeface="PT Sans"/>
                          <a:cs typeface="PT Sans"/>
                        </a:rPr>
                        <a:t>кв.м</a:t>
                      </a:r>
                      <a:r>
                        <a:rPr lang="ru-RU" sz="1800" b="0" i="0" dirty="0">
                          <a:latin typeface="PT Sans"/>
                          <a:cs typeface="PT Sans"/>
                        </a:rPr>
                        <a:t>.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автолавка</a:t>
                      </a:r>
                    </a:p>
                  </a:txBody>
                  <a:tcPr marL="91443" marR="91443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PT Sans"/>
                        </a:rPr>
                        <a:t>Электро-снабжение  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25 КВт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15 Квт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5 КВт</a:t>
                      </a: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latin typeface="PT Sans"/>
                        <a:cs typeface="PT Sans"/>
                      </a:endParaRPr>
                    </a:p>
                    <a:p>
                      <a:pPr algn="ctr"/>
                      <a:r>
                        <a:rPr lang="ru-RU" sz="1800" b="0" i="0" dirty="0">
                          <a:latin typeface="PT Sans"/>
                          <a:cs typeface="PT Sans"/>
                        </a:rPr>
                        <a:t>5 КВт</a:t>
                      </a:r>
                    </a:p>
                  </a:txBody>
                  <a:tcPr marL="91443" marR="91443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73511" y="6227923"/>
            <a:ext cx="57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ГИБКИЙ ПОДХОД К КАЖДОЙ ТОРГОВОЙ ТОЧКЕ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CCC697-95F1-4A16-85C7-A126591BCC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94" y="0"/>
            <a:ext cx="2066206" cy="1501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33893" y="265307"/>
            <a:ext cx="8229600" cy="961609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Схема работы</a:t>
            </a:r>
            <a:r>
              <a:rPr kumimoji="0"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 </a:t>
            </a: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/>
            </a:r>
            <a:b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</a:b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торговой точки</a:t>
            </a:r>
          </a:p>
        </p:txBody>
      </p:sp>
      <p:pic>
        <p:nvPicPr>
          <p:cNvPr id="21509" name="Picture 3" descr="C:\Users\market-109\Desktop\Новая Франшиза\g6оо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6" y="1023308"/>
            <a:ext cx="2527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601764" y="5251281"/>
            <a:ext cx="2811463" cy="4048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rPr>
              <a:t>МЫ ПРОИЗВОДИМ</a:t>
            </a:r>
          </a:p>
        </p:txBody>
      </p:sp>
      <p:pic>
        <p:nvPicPr>
          <p:cNvPr id="21512" name="Picture 3" descr="C:\Users\D97B~1\AppData\Local\Temp\Rar$DR46.516\114874-e-commerce-elements\png\truck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30" y="4319460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C:\Users\Вера\Downloads\warehous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09" y="3482974"/>
            <a:ext cx="1420817" cy="14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3277256" y="5048874"/>
            <a:ext cx="2813050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rPr>
              <a:t>МЫ ДОСТАВЛЯЕМ ТОВАР ДО (ОПРЦ) В ВАШЕМ ГОРОДЕ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522907" y="4995079"/>
            <a:ext cx="2476839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rPr>
              <a:t>(ОПРЦ) ОПТОВЫЙ СКЛАД </a:t>
            </a:r>
            <a:endParaRPr kumimoji="0"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T Sans"/>
              <a:ea typeface="+mn-ea"/>
              <a:cs typeface="PT San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rPr>
              <a:t>В ВАШЕМ ГОРОДЕ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3542461" y="3245682"/>
            <a:ext cx="2811462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rPr>
              <a:t>МЫ ДОСТАВЛЯЕМ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rPr>
              <a:t>ТОВАР ДО ВАС </a:t>
            </a:r>
          </a:p>
        </p:txBody>
      </p:sp>
      <p:pic>
        <p:nvPicPr>
          <p:cNvPr id="21517" name="Picture 3" descr="C:\Users\D97B~1\AppData\Local\Temp\Rar$DR46.516\114874-e-commerce-elements\png\truck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771" flipH="1">
            <a:off x="4391332" y="2443682"/>
            <a:ext cx="6619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5827820" y="2338907"/>
            <a:ext cx="2989609" cy="60792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600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+mn-ea"/>
                <a:cs typeface="PT Sans"/>
              </a:rPr>
              <a:t>МЫ ПОМОГАЕМ СДЕЛАТЬ ВАШ БИЗНЕС УСПЕШНЫМ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33893" y="2452185"/>
            <a:ext cx="2811462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rPr>
              <a:t>ВЫ ЗАКАЗЫВАЕТЕ ТОВАРЫ  В РЕЖИМЕ ОНЛАЙН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33293" y="4880602"/>
            <a:ext cx="3332163" cy="269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026831" y="2469310"/>
            <a:ext cx="3636032" cy="135436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26" name="Picture 6" descr="C:\Users\Вера\Desktop\mon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63" y="1376426"/>
            <a:ext cx="965075" cy="8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одержимое 2"/>
          <p:cNvSpPr txBox="1">
            <a:spLocks/>
          </p:cNvSpPr>
          <p:nvPr/>
        </p:nvSpPr>
        <p:spPr>
          <a:xfrm>
            <a:off x="-37283" y="2338906"/>
            <a:ext cx="942352" cy="57308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4000" dirty="0">
                <a:solidFill>
                  <a:schemeClr val="accent6">
                    <a:lumMod val="75000"/>
                  </a:schemeClr>
                </a:solidFill>
                <a:latin typeface="PT Sans"/>
                <a:ea typeface="+mn-ea"/>
                <a:cs typeface="PT Sans"/>
              </a:rPr>
              <a:t>1.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30588" y="4926390"/>
            <a:ext cx="942352" cy="57308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4000" dirty="0">
                <a:solidFill>
                  <a:schemeClr val="accent6">
                    <a:lumMod val="75000"/>
                  </a:schemeClr>
                </a:solidFill>
                <a:latin typeface="PT Sans"/>
                <a:ea typeface="+mn-ea"/>
                <a:cs typeface="PT Sans"/>
              </a:rPr>
              <a:t>2.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2761340" y="4956126"/>
            <a:ext cx="942352" cy="59031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4000" dirty="0">
                <a:solidFill>
                  <a:schemeClr val="accent6">
                    <a:lumMod val="75000"/>
                  </a:schemeClr>
                </a:solidFill>
                <a:latin typeface="PT Sans"/>
                <a:ea typeface="+mn-ea"/>
                <a:cs typeface="PT Sans"/>
              </a:rPr>
              <a:t>3.</a:t>
            </a: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6074303" y="4926390"/>
            <a:ext cx="942352" cy="57308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4000" dirty="0">
                <a:solidFill>
                  <a:schemeClr val="accent6">
                    <a:lumMod val="75000"/>
                  </a:schemeClr>
                </a:solidFill>
                <a:latin typeface="PT Sans"/>
                <a:ea typeface="+mn-ea"/>
                <a:cs typeface="PT Sans"/>
              </a:rPr>
              <a:t>4.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3071285" y="3148199"/>
            <a:ext cx="942352" cy="57308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4000" dirty="0">
                <a:solidFill>
                  <a:schemeClr val="accent6">
                    <a:lumMod val="75000"/>
                  </a:schemeClr>
                </a:solidFill>
                <a:latin typeface="PT Sans"/>
                <a:ea typeface="+mn-ea"/>
                <a:cs typeface="PT Sans"/>
              </a:rPr>
              <a:t>5.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429232" y="2946832"/>
            <a:ext cx="0" cy="6710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73511" y="6227923"/>
            <a:ext cx="57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ПАРТНЕРСТВО НА ВЫГОДНЫХ УСЛОВИЯХ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7AD7CD6-9EBA-4CE6-96C2-74D4580715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10" y="1"/>
            <a:ext cx="1688689" cy="122691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6431653-6D63-4501-A36E-4DD704A9A4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5" y="3643087"/>
            <a:ext cx="1987917" cy="1444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343" y="1946096"/>
            <a:ext cx="4428241" cy="2415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Паушальный взнос – 10 000 Р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Инвестиции в  торговую точку и оборудование – от 1 700 000 Р</a:t>
            </a: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cs typeface="PT Sans"/>
              </a:rPr>
              <a:t>Роялти – 1 % от  товарооборота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kumimoji="0"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ea typeface="+mn-ea"/>
              <a:cs typeface="PT Sans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488" y="286815"/>
            <a:ext cx="5058237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0"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Вложения в дело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684" y="4666306"/>
            <a:ext cx="4279900" cy="860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13959" y="4717106"/>
            <a:ext cx="4705350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СРОК ОКУПАЕМОСТИ – </a:t>
            </a:r>
            <a:r>
              <a:rPr kumimoji="0" lang="ru-RU" sz="2000" dirty="0">
                <a:solidFill>
                  <a:srgbClr val="FF0000"/>
                </a:solidFill>
                <a:latin typeface="PT Sans"/>
                <a:ea typeface="+mn-ea"/>
                <a:cs typeface="PT Sans"/>
              </a:rPr>
              <a:t>от 18</a:t>
            </a:r>
            <a:r>
              <a:rPr kumimoji="0"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+mn-ea"/>
                <a:cs typeface="PT Sans"/>
              </a:rPr>
              <a:t> месяцев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3511" y="6227923"/>
            <a:ext cx="57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j-ea"/>
                <a:cs typeface="Open Sans"/>
              </a:rPr>
              <a:t>МИНИМИЦАЦИЯ ЗАТРАТ ПРИ ОТКРЫТИИ</a:t>
            </a:r>
          </a:p>
        </p:txBody>
      </p:sp>
      <p:pic>
        <p:nvPicPr>
          <p:cNvPr id="5124" name="Picture 4" descr="http://credits-finances.ru/img/145/2-z26-473e08e3-61a6-4c04-92df-932b958556897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1912"/>
          <a:stretch/>
        </p:blipFill>
        <p:spPr bwMode="auto">
          <a:xfrm>
            <a:off x="5165725" y="1311918"/>
            <a:ext cx="327563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5A08D6-E6E6-4998-BA0F-7E761255D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10" y="1"/>
            <a:ext cx="1688689" cy="1226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643</Words>
  <Application>Microsoft Office PowerPoint</Application>
  <PresentationFormat>Экран (4:3)</PresentationFormat>
  <Paragraphs>140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Open Sans</vt:lpstr>
      <vt:lpstr>PT Sans</vt:lpstr>
      <vt:lpstr>Times New Roman</vt:lpstr>
      <vt:lpstr>Тема Office</vt:lpstr>
      <vt:lpstr>Презентация</vt:lpstr>
      <vt:lpstr>СХАО «БЕЛОРЕЧЕНСКОЕ» ФРАНШИЗА  РОЗНИЧНОЙ ТОРГОВЛИ   </vt:lpstr>
      <vt:lpstr>Что такое франшиза?</vt:lpstr>
      <vt:lpstr>Предложение от СХАО «Белореченское»</vt:lpstr>
      <vt:lpstr>Что производится  и продается:</vt:lpstr>
      <vt:lpstr>Что производится  и продается:</vt:lpstr>
      <vt:lpstr>Преимущества нашей франшизы</vt:lpstr>
      <vt:lpstr>Торговые точки: типы и требования к ним  для работы во франшизе</vt:lpstr>
      <vt:lpstr>Схема работы  торговой точки</vt:lpstr>
      <vt:lpstr>Вложения в дело</vt:lpstr>
      <vt:lpstr>Презентация PowerPoint</vt:lpstr>
      <vt:lpstr>Контактная информация</vt:lpstr>
    </vt:vector>
  </TitlesOfParts>
  <Company>Les Roches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ФРАНШИЗЫ</dc:title>
  <dc:creator>Vera Frante</dc:creator>
  <cp:lastModifiedBy>Elena</cp:lastModifiedBy>
  <cp:revision>105</cp:revision>
  <dcterms:created xsi:type="dcterms:W3CDTF">2016-08-26T19:20:11Z</dcterms:created>
  <dcterms:modified xsi:type="dcterms:W3CDTF">2023-09-19T07:17:26Z</dcterms:modified>
</cp:coreProperties>
</file>